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Microsoft_Equation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17" r:id="rId2"/>
    <p:sldId id="326" r:id="rId3"/>
    <p:sldId id="329" r:id="rId4"/>
    <p:sldId id="32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25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68" autoAdjust="0"/>
    <p:restoredTop sz="94682" autoAdjust="0"/>
  </p:normalViewPr>
  <p:slideViewPr>
    <p:cSldViewPr snapToGrid="0" snapToObjects="1">
      <p:cViewPr>
        <p:scale>
          <a:sx n="100" d="100"/>
          <a:sy n="100" d="100"/>
        </p:scale>
        <p:origin x="-1432" y="-7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763FA-3F29-474A-9CD2-883E624A86C6}" type="datetime1">
              <a:rPr lang="en-US" smtClean="0"/>
              <a:pPr/>
              <a:t>1/14/16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F82975-29AB-AD4F-97FA-ED7609E49A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8964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9AFFFC-4CF0-C244-94A4-AE385A65368A}" type="datetime1">
              <a:rPr lang="en-US" smtClean="0"/>
              <a:pPr/>
              <a:t>1/14/16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02235-20BB-0043-9BA6-3CA39F5413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5594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02235-20BB-0043-9BA6-3CA39F5413C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Jan.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Jan.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Jan.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Jan.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Jan.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Jan.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Jan. 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Jan.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Jan.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Jan.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Jan.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 Jan.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png"/><Relationship Id="rId5" Type="http://schemas.openxmlformats.org/officeDocument/2006/relationships/oleObject" Target="../embeddings/Microsoft_Equation1.bin"/><Relationship Id="rId6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emf"/><Relationship Id="rId3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emf"/><Relationship Id="rId3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50517"/>
            <a:ext cx="7772400" cy="3867016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solidFill>
                  <a:srgbClr val="000090"/>
                </a:solidFill>
              </a:rPr>
              <a:t>nPDF</a:t>
            </a:r>
            <a:r>
              <a:rPr lang="en-US" b="1" dirty="0" smtClean="0">
                <a:solidFill>
                  <a:srgbClr val="000090"/>
                </a:solidFill>
              </a:rPr>
              <a:t> @ EIC</a:t>
            </a:r>
            <a:br>
              <a:rPr lang="en-US" b="1" dirty="0" smtClean="0">
                <a:solidFill>
                  <a:srgbClr val="000090"/>
                </a:solidFill>
              </a:rPr>
            </a:br>
            <a:r>
              <a:rPr lang="en-US" b="1" dirty="0">
                <a:solidFill>
                  <a:srgbClr val="000090"/>
                </a:solidFill>
              </a:rPr>
              <a:t/>
            </a:r>
            <a:br>
              <a:rPr lang="en-US" b="1" dirty="0">
                <a:solidFill>
                  <a:srgbClr val="000090"/>
                </a:solidFill>
              </a:rPr>
            </a:br>
            <a:r>
              <a:rPr lang="en-US" sz="2400" b="1" dirty="0" smtClean="0"/>
              <a:t>S. Fazio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EIC Task Force meeting</a:t>
            </a:r>
            <a:br>
              <a:rPr lang="en-US" sz="1800" dirty="0" smtClean="0"/>
            </a:br>
            <a:r>
              <a:rPr lang="en-US" sz="1800" dirty="0" smtClean="0"/>
              <a:t>BNL – </a:t>
            </a:r>
            <a:r>
              <a:rPr lang="en-US" sz="1800" dirty="0" smtClean="0"/>
              <a:t>Jan 14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, </a:t>
            </a:r>
            <a:r>
              <a:rPr lang="en-US" sz="1800" dirty="0" smtClean="0"/>
              <a:t>2016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Jan.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19856" y="-38100"/>
            <a:ext cx="378280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90"/>
                </a:solidFill>
              </a:rPr>
              <a:t>Radiative corrections</a:t>
            </a:r>
            <a:endParaRPr lang="en-US" sz="3200" b="1" dirty="0">
              <a:solidFill>
                <a:srgbClr val="00009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0" y="636309"/>
            <a:ext cx="5074330" cy="5718689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4914900" y="2349500"/>
            <a:ext cx="3619500" cy="4006850"/>
            <a:chOff x="4914900" y="2349500"/>
            <a:chExt cx="3619500" cy="4006850"/>
          </a:xfrm>
        </p:grpSpPr>
        <p:pic>
          <p:nvPicPr>
            <p:cNvPr id="7" name="Picture 6" descr="Screen Shot 2015-12-14 at 4.38.18 PM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010" t="5068" r="4143" b="4729"/>
            <a:stretch/>
          </p:blipFill>
          <p:spPr>
            <a:xfrm>
              <a:off x="4914900" y="2639402"/>
              <a:ext cx="3619500" cy="3716948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5448300" y="2349500"/>
              <a:ext cx="27613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90"/>
                  </a:solidFill>
                </a:rPr>
                <a:t>From the INT report (2010)</a:t>
              </a:r>
              <a:endParaRPr lang="en-US" b="1" dirty="0">
                <a:solidFill>
                  <a:srgbClr val="00009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734945" y="5334000"/>
              <a:ext cx="26477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Lines mark different x ranges</a:t>
              </a:r>
              <a:endParaRPr lang="en-US" sz="1600" b="1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914900" y="1730970"/>
            <a:ext cx="4000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We reproduce the same trend expected in the INT “bible” </a:t>
            </a:r>
            <a:endParaRPr lang="en-US" b="1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5816333"/>
              </p:ext>
            </p:extLst>
          </p:nvPr>
        </p:nvGraphicFramePr>
        <p:xfrm>
          <a:off x="5603875" y="695325"/>
          <a:ext cx="2536825" cy="1009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quation" r:id="rId5" imgW="1244600" imgH="495300" progId="Equation.3">
                  <p:embed/>
                </p:oleObj>
              </mc:Choice>
              <mc:Fallback>
                <p:oleObj name="Equation" r:id="rId5" imgW="1244600" imgH="495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03875" y="695325"/>
                        <a:ext cx="2536825" cy="1009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07363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Jan.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6200" y="676851"/>
            <a:ext cx="6036867" cy="1754327"/>
          </a:xfrm>
          <a:prstGeom prst="rect">
            <a:avLst/>
          </a:prstGeom>
          <a:solidFill>
            <a:schemeClr val="tx2">
              <a:lumMod val="40000"/>
              <a:lumOff val="60000"/>
              <a:alpha val="3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i="1" dirty="0"/>
              <a:t>// lets find the </a:t>
            </a:r>
            <a:r>
              <a:rPr lang="en-US" i="1" dirty="0" err="1"/>
              <a:t>radiative</a:t>
            </a:r>
            <a:r>
              <a:rPr lang="en-US" i="1" dirty="0"/>
              <a:t> photon</a:t>
            </a:r>
            <a:br>
              <a:rPr lang="en-US" i="1" dirty="0"/>
            </a:br>
            <a:r>
              <a:rPr lang="en-US" i="1" dirty="0"/>
              <a:t>      if ( </a:t>
            </a:r>
            <a:r>
              <a:rPr lang="en-US" i="1" dirty="0" err="1"/>
              <a:t>id_track</a:t>
            </a:r>
            <a:r>
              <a:rPr lang="en-US" i="1" dirty="0"/>
              <a:t> == 22 &amp;&amp; </a:t>
            </a:r>
            <a:r>
              <a:rPr lang="en-US" i="1" dirty="0" err="1"/>
              <a:t>status_track</a:t>
            </a:r>
            <a:r>
              <a:rPr lang="en-US" i="1" dirty="0"/>
              <a:t> == 1 ) { // stable photon</a:t>
            </a:r>
            <a:br>
              <a:rPr lang="en-US" i="1" dirty="0"/>
            </a:br>
            <a:r>
              <a:rPr lang="en-US" i="1" dirty="0"/>
              <a:t>            </a:t>
            </a:r>
            <a:r>
              <a:rPr lang="en-US" i="1" dirty="0" err="1"/>
              <a:t>count_stable_photons</a:t>
            </a:r>
            <a:r>
              <a:rPr lang="en-US" i="1" dirty="0"/>
              <a:t>++; </a:t>
            </a:r>
            <a:br>
              <a:rPr lang="en-US" i="1" dirty="0"/>
            </a:br>
            <a:r>
              <a:rPr lang="en-US" i="1" dirty="0"/>
              <a:t>        if ( </a:t>
            </a:r>
            <a:r>
              <a:rPr lang="en-US" i="1" dirty="0" err="1"/>
              <a:t>parent_id</a:t>
            </a:r>
            <a:r>
              <a:rPr lang="en-US" i="1" dirty="0"/>
              <a:t> == 11 ) { // photon from an electron </a:t>
            </a:r>
            <a:br>
              <a:rPr lang="en-US" i="1" dirty="0"/>
            </a:br>
            <a:r>
              <a:rPr lang="en-US" i="1" dirty="0"/>
              <a:t>          </a:t>
            </a:r>
            <a:r>
              <a:rPr lang="en-US" i="1" dirty="0" err="1"/>
              <a:t>count_stable_photons_fromElectron</a:t>
            </a:r>
            <a:r>
              <a:rPr lang="en-US" i="1" dirty="0"/>
              <a:t>++</a:t>
            </a:r>
            <a:r>
              <a:rPr lang="en-US" i="1" dirty="0" smtClean="0"/>
              <a:t>;</a:t>
            </a:r>
          </a:p>
          <a:p>
            <a:r>
              <a:rPr lang="en-US" i="1" dirty="0" smtClean="0"/>
              <a:t>          ...</a:t>
            </a:r>
          </a:p>
        </p:txBody>
      </p:sp>
      <p:pic>
        <p:nvPicPr>
          <p:cNvPr id="6" name="Picture 5" descr="plot_radPhoton_energy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47" y="2546350"/>
            <a:ext cx="3554120" cy="3409950"/>
          </a:xfrm>
          <a:prstGeom prst="rect">
            <a:avLst/>
          </a:prstGeom>
        </p:spPr>
      </p:pic>
      <p:pic>
        <p:nvPicPr>
          <p:cNvPr id="7" name="Picture 6" descr="plot_radPhoton_energy_zoom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034" y="2546350"/>
            <a:ext cx="3554120" cy="34099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49899" y="5949950"/>
            <a:ext cx="6348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We are dealing with low energy </a:t>
            </a:r>
            <a:r>
              <a:rPr lang="en-US" b="1" dirty="0">
                <a:solidFill>
                  <a:srgbClr val="0000FF"/>
                </a:solidFill>
              </a:rPr>
              <a:t>p</a:t>
            </a:r>
            <a:r>
              <a:rPr lang="en-US" b="1" dirty="0" smtClean="0">
                <a:solidFill>
                  <a:srgbClr val="0000FF"/>
                </a:solidFill>
              </a:rPr>
              <a:t>hotons (most of them &lt; 1 </a:t>
            </a:r>
            <a:r>
              <a:rPr lang="en-US" b="1" dirty="0" err="1" smtClean="0">
                <a:solidFill>
                  <a:srgbClr val="0000FF"/>
                </a:solidFill>
              </a:rPr>
              <a:t>GeV</a:t>
            </a:r>
            <a:r>
              <a:rPr lang="en-US" b="1" dirty="0" smtClean="0">
                <a:solidFill>
                  <a:srgbClr val="0000FF"/>
                </a:solidFill>
              </a:rPr>
              <a:t>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19856" y="-38100"/>
            <a:ext cx="320973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90"/>
                </a:solidFill>
              </a:rPr>
              <a:t>Radiated Photons</a:t>
            </a:r>
            <a:endParaRPr lang="en-US" sz="3200" b="1" dirty="0">
              <a:solidFill>
                <a:srgbClr val="000090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5929589" y="1485900"/>
            <a:ext cx="522011" cy="2667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64300" y="1206649"/>
            <a:ext cx="264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49.7% events radiate a photon</a:t>
            </a:r>
          </a:p>
        </p:txBody>
      </p:sp>
    </p:spTree>
    <p:extLst>
      <p:ext uri="{BB962C8B-B14F-4D97-AF65-F5344CB8AC3E}">
        <p14:creationId xmlns:p14="http://schemas.microsoft.com/office/powerpoint/2010/main" val="1333481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Jan.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 descr="plot_radPhoton_theta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9593" y="1200149"/>
            <a:ext cx="3896752" cy="3738683"/>
          </a:xfrm>
          <a:prstGeom prst="rect">
            <a:avLst/>
          </a:prstGeom>
        </p:spPr>
      </p:pic>
      <p:pic>
        <p:nvPicPr>
          <p:cNvPr id="8" name="Picture 7" descr="plot_radPhoton_phi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1200150"/>
            <a:ext cx="3896752" cy="373868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87592" y="4900732"/>
            <a:ext cx="8677008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Radiated photons are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uniformly distributed in the azimuthal  angle (with strange spikes) </a:t>
            </a: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 go to "rear" angles (theta &gt; 3 </a:t>
            </a:r>
            <a:r>
              <a:rPr lang="en-US" sz="2400" dirty="0" err="1" smtClean="0"/>
              <a:t>deg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719856" y="-38100"/>
            <a:ext cx="320973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90"/>
                </a:solidFill>
              </a:rPr>
              <a:t>Radiated Photons</a:t>
            </a:r>
            <a:endParaRPr lang="en-US" sz="32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5121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5560</TotalTime>
  <Words>134</Words>
  <Application>Microsoft Macintosh PowerPoint</Application>
  <PresentationFormat>On-screen Show (4:3)</PresentationFormat>
  <Paragraphs>24</Paragraphs>
  <Slides>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Microsoft Equation</vt:lpstr>
      <vt:lpstr>nPDF @ EIC  S. Fazio EIC Task Force meeting BNL – Jan 14th, 2016</vt:lpstr>
      <vt:lpstr>PowerPoint Presentation</vt:lpstr>
      <vt:lpstr>PowerPoint Presentation</vt:lpstr>
      <vt:lpstr>PowerPoint Presentation</vt:lpstr>
    </vt:vector>
  </TitlesOfParts>
  <Manager/>
  <Company>Brookhaven National Laboratory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Theta_gamma vs Pt</dc:title>
  <dc:subject/>
  <dc:creator>Salvatore Fazio</dc:creator>
  <cp:keywords/>
  <dc:description/>
  <cp:lastModifiedBy>Salvatore Fazio</cp:lastModifiedBy>
  <cp:revision>310</cp:revision>
  <cp:lastPrinted>2010-12-09T17:37:28Z</cp:lastPrinted>
  <dcterms:created xsi:type="dcterms:W3CDTF">2013-05-15T19:20:15Z</dcterms:created>
  <dcterms:modified xsi:type="dcterms:W3CDTF">2016-01-14T16:52:20Z</dcterms:modified>
  <cp:category/>
</cp:coreProperties>
</file>